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0" r:id="rId6"/>
    <p:sldId id="261" r:id="rId7"/>
    <p:sldId id="264" r:id="rId8"/>
    <p:sldId id="265" r:id="rId9"/>
    <p:sldId id="266" r:id="rId10"/>
    <p:sldId id="268" r:id="rId1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t>16.4.2015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394515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t>16.4.2015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279561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t>16.4.2015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21351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5" name="Ograda noge 4"/>
          <p:cNvSpPr>
            <a:spLocks noGrp="1"/>
          </p:cNvSpPr>
          <p:nvPr>
            <p:ph type="ftr" sz="quarter" idx="11"/>
          </p:nvPr>
        </p:nvSpPr>
        <p:spPr/>
        <p:txBody>
          <a:bodyPr/>
          <a:lstStyle/>
          <a:p>
            <a:endParaRPr lang="sl-SI">
              <a:solidFill>
                <a:srgbClr val="000000">
                  <a:tint val="75000"/>
                </a:srgbClr>
              </a:solidFill>
            </a:endParaRPr>
          </a:p>
        </p:txBody>
      </p:sp>
      <p:sp>
        <p:nvSpPr>
          <p:cNvPr id="6" name="Ograda številke diapozitiva 5"/>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81369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5" name="Ograda noge 4"/>
          <p:cNvSpPr>
            <a:spLocks noGrp="1"/>
          </p:cNvSpPr>
          <p:nvPr>
            <p:ph type="ftr" sz="quarter" idx="11"/>
          </p:nvPr>
        </p:nvSpPr>
        <p:spPr/>
        <p:txBody>
          <a:bodyPr/>
          <a:lstStyle/>
          <a:p>
            <a:endParaRPr lang="sl-SI">
              <a:solidFill>
                <a:srgbClr val="000000">
                  <a:tint val="75000"/>
                </a:srgbClr>
              </a:solidFill>
            </a:endParaRPr>
          </a:p>
        </p:txBody>
      </p:sp>
      <p:sp>
        <p:nvSpPr>
          <p:cNvPr id="6" name="Ograda številke diapozitiva 5"/>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28221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5" name="Ograda noge 4"/>
          <p:cNvSpPr>
            <a:spLocks noGrp="1"/>
          </p:cNvSpPr>
          <p:nvPr>
            <p:ph type="ftr" sz="quarter" idx="11"/>
          </p:nvPr>
        </p:nvSpPr>
        <p:spPr/>
        <p:txBody>
          <a:bodyPr/>
          <a:lstStyle/>
          <a:p>
            <a:endParaRPr lang="sl-SI">
              <a:solidFill>
                <a:srgbClr val="000000">
                  <a:tint val="75000"/>
                </a:srgbClr>
              </a:solidFill>
            </a:endParaRPr>
          </a:p>
        </p:txBody>
      </p:sp>
      <p:sp>
        <p:nvSpPr>
          <p:cNvPr id="6" name="Ograda številke diapozitiva 5"/>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294756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6" name="Ograda noge 5"/>
          <p:cNvSpPr>
            <a:spLocks noGrp="1"/>
          </p:cNvSpPr>
          <p:nvPr>
            <p:ph type="ftr" sz="quarter" idx="11"/>
          </p:nvPr>
        </p:nvSpPr>
        <p:spPr/>
        <p:txBody>
          <a:bodyPr/>
          <a:lstStyle/>
          <a:p>
            <a:endParaRPr lang="sl-SI">
              <a:solidFill>
                <a:srgbClr val="000000">
                  <a:tint val="75000"/>
                </a:srgbClr>
              </a:solidFill>
            </a:endParaRPr>
          </a:p>
        </p:txBody>
      </p:sp>
      <p:sp>
        <p:nvSpPr>
          <p:cNvPr id="7" name="Ograda številke diapozitiva 6"/>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3932262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8" name="Ograda noge 7"/>
          <p:cNvSpPr>
            <a:spLocks noGrp="1"/>
          </p:cNvSpPr>
          <p:nvPr>
            <p:ph type="ftr" sz="quarter" idx="11"/>
          </p:nvPr>
        </p:nvSpPr>
        <p:spPr/>
        <p:txBody>
          <a:bodyPr/>
          <a:lstStyle/>
          <a:p>
            <a:endParaRPr lang="sl-SI">
              <a:solidFill>
                <a:srgbClr val="000000">
                  <a:tint val="75000"/>
                </a:srgbClr>
              </a:solidFill>
            </a:endParaRPr>
          </a:p>
        </p:txBody>
      </p:sp>
      <p:sp>
        <p:nvSpPr>
          <p:cNvPr id="9" name="Ograda številke diapozitiva 8"/>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369307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4" name="Ograda noge 3"/>
          <p:cNvSpPr>
            <a:spLocks noGrp="1"/>
          </p:cNvSpPr>
          <p:nvPr>
            <p:ph type="ftr" sz="quarter" idx="11"/>
          </p:nvPr>
        </p:nvSpPr>
        <p:spPr/>
        <p:txBody>
          <a:bodyPr/>
          <a:lstStyle/>
          <a:p>
            <a:endParaRPr lang="sl-SI">
              <a:solidFill>
                <a:srgbClr val="000000">
                  <a:tint val="75000"/>
                </a:srgbClr>
              </a:solidFill>
            </a:endParaRPr>
          </a:p>
        </p:txBody>
      </p:sp>
      <p:sp>
        <p:nvSpPr>
          <p:cNvPr id="5" name="Ograda številke diapozitiva 4"/>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3375483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3" name="Ograda noge 2"/>
          <p:cNvSpPr>
            <a:spLocks noGrp="1"/>
          </p:cNvSpPr>
          <p:nvPr>
            <p:ph type="ftr" sz="quarter" idx="11"/>
          </p:nvPr>
        </p:nvSpPr>
        <p:spPr/>
        <p:txBody>
          <a:bodyPr/>
          <a:lstStyle/>
          <a:p>
            <a:endParaRPr lang="sl-SI">
              <a:solidFill>
                <a:srgbClr val="000000">
                  <a:tint val="75000"/>
                </a:srgbClr>
              </a:solidFill>
            </a:endParaRPr>
          </a:p>
        </p:txBody>
      </p:sp>
      <p:sp>
        <p:nvSpPr>
          <p:cNvPr id="4" name="Ograda številke diapozitiva 3"/>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3011452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6" name="Ograda noge 5"/>
          <p:cNvSpPr>
            <a:spLocks noGrp="1"/>
          </p:cNvSpPr>
          <p:nvPr>
            <p:ph type="ftr" sz="quarter" idx="11"/>
          </p:nvPr>
        </p:nvSpPr>
        <p:spPr/>
        <p:txBody>
          <a:bodyPr/>
          <a:lstStyle/>
          <a:p>
            <a:endParaRPr lang="sl-SI">
              <a:solidFill>
                <a:srgbClr val="000000">
                  <a:tint val="75000"/>
                </a:srgbClr>
              </a:solidFill>
            </a:endParaRPr>
          </a:p>
        </p:txBody>
      </p:sp>
      <p:sp>
        <p:nvSpPr>
          <p:cNvPr id="7" name="Ograda številke diapozitiva 6"/>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220724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t>16.4.2015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2889422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6" name="Ograda noge 5"/>
          <p:cNvSpPr>
            <a:spLocks noGrp="1"/>
          </p:cNvSpPr>
          <p:nvPr>
            <p:ph type="ftr" sz="quarter" idx="11"/>
          </p:nvPr>
        </p:nvSpPr>
        <p:spPr/>
        <p:txBody>
          <a:bodyPr/>
          <a:lstStyle/>
          <a:p>
            <a:endParaRPr lang="sl-SI">
              <a:solidFill>
                <a:srgbClr val="000000">
                  <a:tint val="75000"/>
                </a:srgbClr>
              </a:solidFill>
            </a:endParaRPr>
          </a:p>
        </p:txBody>
      </p:sp>
      <p:sp>
        <p:nvSpPr>
          <p:cNvPr id="7" name="Ograda številke diapozitiva 6"/>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2046075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5" name="Ograda noge 4"/>
          <p:cNvSpPr>
            <a:spLocks noGrp="1"/>
          </p:cNvSpPr>
          <p:nvPr>
            <p:ph type="ftr" sz="quarter" idx="11"/>
          </p:nvPr>
        </p:nvSpPr>
        <p:spPr/>
        <p:txBody>
          <a:bodyPr/>
          <a:lstStyle/>
          <a:p>
            <a:endParaRPr lang="sl-SI">
              <a:solidFill>
                <a:srgbClr val="000000">
                  <a:tint val="75000"/>
                </a:srgbClr>
              </a:solidFill>
            </a:endParaRPr>
          </a:p>
        </p:txBody>
      </p:sp>
      <p:sp>
        <p:nvSpPr>
          <p:cNvPr id="6" name="Ograda številke diapozitiva 5"/>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3889742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5" name="Ograda noge 4"/>
          <p:cNvSpPr>
            <a:spLocks noGrp="1"/>
          </p:cNvSpPr>
          <p:nvPr>
            <p:ph type="ftr" sz="quarter" idx="11"/>
          </p:nvPr>
        </p:nvSpPr>
        <p:spPr/>
        <p:txBody>
          <a:bodyPr/>
          <a:lstStyle/>
          <a:p>
            <a:endParaRPr lang="sl-SI">
              <a:solidFill>
                <a:srgbClr val="000000">
                  <a:tint val="75000"/>
                </a:srgbClr>
              </a:solidFill>
            </a:endParaRPr>
          </a:p>
        </p:txBody>
      </p:sp>
      <p:sp>
        <p:nvSpPr>
          <p:cNvPr id="6" name="Ograda številke diapozitiva 5"/>
          <p:cNvSpPr>
            <a:spLocks noGrp="1"/>
          </p:cNvSpPr>
          <p:nvPr>
            <p:ph type="sldNum" sz="quarter" idx="12"/>
          </p:nvPr>
        </p:nvSpPr>
        <p:spPr/>
        <p:txBody>
          <a:body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2662139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A1989EFB-0139-47CD-8459-1918E8649FA3}" type="datetimeFigureOut">
              <a:rPr lang="sl-SI" smtClean="0"/>
              <a:t>16.4.2015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227025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A1989EFB-0139-47CD-8459-1918E8649FA3}" type="datetimeFigureOut">
              <a:rPr lang="sl-SI" smtClean="0"/>
              <a:t>16.4.2015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298032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A1989EFB-0139-47CD-8459-1918E8649FA3}" type="datetimeFigureOut">
              <a:rPr lang="sl-SI" smtClean="0"/>
              <a:t>16.4.2015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3660560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A1989EFB-0139-47CD-8459-1918E8649FA3}" type="datetimeFigureOut">
              <a:rPr lang="sl-SI" smtClean="0"/>
              <a:t>16.4.2015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145410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A1989EFB-0139-47CD-8459-1918E8649FA3}" type="datetimeFigureOut">
              <a:rPr lang="sl-SI" smtClean="0"/>
              <a:t>16.4.2015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36321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A1989EFB-0139-47CD-8459-1918E8649FA3}" type="datetimeFigureOut">
              <a:rPr lang="sl-SI" smtClean="0"/>
              <a:t>16.4.2015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76211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A1989EFB-0139-47CD-8459-1918E8649FA3}" type="datetimeFigureOut">
              <a:rPr lang="sl-SI" smtClean="0"/>
              <a:t>16.4.2015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4C38F6BE-333F-4B8D-B72C-CCC3ECB98460}" type="slidenum">
              <a:rPr lang="sl-SI" smtClean="0"/>
              <a:t>‹#›</a:t>
            </a:fld>
            <a:endParaRPr lang="sl-SI"/>
          </a:p>
        </p:txBody>
      </p:sp>
    </p:spTree>
    <p:extLst>
      <p:ext uri="{BB962C8B-B14F-4D97-AF65-F5344CB8AC3E}">
        <p14:creationId xmlns:p14="http://schemas.microsoft.com/office/powerpoint/2010/main" val="272569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89EFB-0139-47CD-8459-1918E8649FA3}" type="datetimeFigureOut">
              <a:rPr lang="sl-SI" smtClean="0"/>
              <a:t>16.4.2015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8F6BE-333F-4B8D-B72C-CCC3ECB98460}" type="slidenum">
              <a:rPr lang="sl-SI" smtClean="0"/>
              <a:t>‹#›</a:t>
            </a:fld>
            <a:endParaRPr lang="sl-SI"/>
          </a:p>
        </p:txBody>
      </p:sp>
    </p:spTree>
    <p:extLst>
      <p:ext uri="{BB962C8B-B14F-4D97-AF65-F5344CB8AC3E}">
        <p14:creationId xmlns:p14="http://schemas.microsoft.com/office/powerpoint/2010/main" val="310326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89EFB-0139-47CD-8459-1918E8649FA3}" type="datetimeFigureOut">
              <a:rPr lang="sl-SI" smtClean="0">
                <a:solidFill>
                  <a:srgbClr val="000000">
                    <a:tint val="75000"/>
                  </a:srgbClr>
                </a:solidFill>
              </a:rPr>
              <a:pPr/>
              <a:t>16.4.2015</a:t>
            </a:fld>
            <a:endParaRPr lang="sl-SI">
              <a:solidFill>
                <a:srgbClr val="000000">
                  <a:tint val="75000"/>
                </a:srgb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srgbClr val="000000">
                  <a:tint val="75000"/>
                </a:srgb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8F6BE-333F-4B8D-B72C-CCC3ECB98460}" type="slidenum">
              <a:rPr lang="sl-SI" smtClean="0">
                <a:solidFill>
                  <a:srgbClr val="000000">
                    <a:tint val="75000"/>
                  </a:srgbClr>
                </a:solidFill>
              </a:rPr>
              <a:pPr/>
              <a:t>‹#›</a:t>
            </a:fld>
            <a:endParaRPr lang="sl-SI">
              <a:solidFill>
                <a:srgbClr val="000000">
                  <a:tint val="75000"/>
                </a:srgbClr>
              </a:solidFill>
            </a:endParaRPr>
          </a:p>
        </p:txBody>
      </p:sp>
    </p:spTree>
    <p:extLst>
      <p:ext uri="{BB962C8B-B14F-4D97-AF65-F5344CB8AC3E}">
        <p14:creationId xmlns:p14="http://schemas.microsoft.com/office/powerpoint/2010/main" val="769958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C:\Users\Maja\Desktop\VETER\2-konf-m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06" y="-3607"/>
            <a:ext cx="7578794" cy="113158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BTL\Promocije\GZS - PTZ\2015\Glava PK-praz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206" y="1127980"/>
            <a:ext cx="7578794" cy="3609631"/>
          </a:xfrm>
          <a:prstGeom prst="rect">
            <a:avLst/>
          </a:prstGeom>
          <a:noFill/>
          <a:extLst>
            <a:ext uri="{909E8E84-426E-40DD-AFC4-6F175D3DCCD1}">
              <a14:hiddenFill xmlns:a14="http://schemas.microsoft.com/office/drawing/2010/main">
                <a:solidFill>
                  <a:srgbClr val="FFFFFF"/>
                </a:solidFill>
              </a14:hiddenFill>
            </a:ext>
          </a:extLst>
        </p:spPr>
      </p:pic>
      <p:sp>
        <p:nvSpPr>
          <p:cNvPr id="2" name="PoljeZBesedilom 1"/>
          <p:cNvSpPr txBox="1"/>
          <p:nvPr/>
        </p:nvSpPr>
        <p:spPr>
          <a:xfrm>
            <a:off x="2771800" y="1135832"/>
            <a:ext cx="6372200" cy="1754326"/>
          </a:xfrm>
          <a:prstGeom prst="rect">
            <a:avLst/>
          </a:prstGeom>
          <a:noFill/>
        </p:spPr>
        <p:txBody>
          <a:bodyPr wrap="square" rtlCol="0">
            <a:spAutoFit/>
          </a:bodyPr>
          <a:lstStyle/>
          <a:p>
            <a:r>
              <a:rPr lang="sl-SI" sz="5400" dirty="0" smtClean="0"/>
              <a:t>PODJETNIŠKI KLEPETI</a:t>
            </a:r>
          </a:p>
          <a:p>
            <a:endParaRPr lang="sl-SI" sz="5400" dirty="0"/>
          </a:p>
        </p:txBody>
      </p:sp>
      <p:sp>
        <p:nvSpPr>
          <p:cNvPr id="3" name="PoljeZBesedilom 2"/>
          <p:cNvSpPr txBox="1"/>
          <p:nvPr/>
        </p:nvSpPr>
        <p:spPr>
          <a:xfrm>
            <a:off x="1586910" y="4749192"/>
            <a:ext cx="7511993" cy="1754326"/>
          </a:xfrm>
          <a:prstGeom prst="rect">
            <a:avLst/>
          </a:prstGeom>
          <a:noFill/>
        </p:spPr>
        <p:txBody>
          <a:bodyPr wrap="none" rtlCol="0">
            <a:spAutoFit/>
          </a:bodyPr>
          <a:lstStyle/>
          <a:p>
            <a:pPr algn="ctr"/>
            <a:r>
              <a:rPr lang="sl-SI" sz="5400" b="1" dirty="0" smtClean="0"/>
              <a:t>ZAKLJUČEK KONFERENCE </a:t>
            </a:r>
          </a:p>
          <a:p>
            <a:pPr algn="ctr"/>
            <a:r>
              <a:rPr lang="sl-SI" sz="5400" b="1" dirty="0" smtClean="0"/>
              <a:t>MEMORANDUM MSP </a:t>
            </a:r>
            <a:endParaRPr lang="sl-SI" sz="5400" b="1" dirty="0"/>
          </a:p>
        </p:txBody>
      </p:sp>
      <p:sp>
        <p:nvSpPr>
          <p:cNvPr id="5" name="PoljeZBesedilom 4"/>
          <p:cNvSpPr txBox="1"/>
          <p:nvPr/>
        </p:nvSpPr>
        <p:spPr>
          <a:xfrm>
            <a:off x="2837081" y="2420888"/>
            <a:ext cx="6306919" cy="2246769"/>
          </a:xfrm>
          <a:prstGeom prst="rect">
            <a:avLst/>
          </a:prstGeom>
          <a:noFill/>
        </p:spPr>
        <p:txBody>
          <a:bodyPr wrap="none" rtlCol="0">
            <a:spAutoFit/>
          </a:bodyPr>
          <a:lstStyle/>
          <a:p>
            <a:pPr marL="342900" indent="-342900">
              <a:buAutoNum type="arabicPeriod"/>
            </a:pPr>
            <a:r>
              <a:rPr lang="sl-SI" sz="2800" b="1" dirty="0" smtClean="0"/>
              <a:t>Kako do poceni denarja za rast </a:t>
            </a:r>
          </a:p>
          <a:p>
            <a:pPr marL="342900" indent="-342900">
              <a:buAutoNum type="arabicPeriod"/>
            </a:pPr>
            <a:r>
              <a:rPr lang="sl-SI" sz="2800" b="1" dirty="0" smtClean="0"/>
              <a:t>Izobraževanje, veščine </a:t>
            </a:r>
          </a:p>
          <a:p>
            <a:pPr marL="342900" indent="-342900">
              <a:buAutoNum type="arabicPeriod"/>
            </a:pPr>
            <a:r>
              <a:rPr lang="sl-SI" sz="2800" b="1" dirty="0" smtClean="0"/>
              <a:t>Ali res potrebujemo davčne blagajne?  </a:t>
            </a:r>
          </a:p>
          <a:p>
            <a:r>
              <a:rPr lang="sl-SI" sz="2800" b="1" dirty="0" smtClean="0"/>
              <a:t>     Zakaj nam država ne zaupa?</a:t>
            </a:r>
          </a:p>
          <a:p>
            <a:endParaRPr lang="sl-SI" sz="2800" b="1" dirty="0"/>
          </a:p>
        </p:txBody>
      </p:sp>
    </p:spTree>
    <p:extLst>
      <p:ext uri="{BB962C8B-B14F-4D97-AF65-F5344CB8AC3E}">
        <p14:creationId xmlns:p14="http://schemas.microsoft.com/office/powerpoint/2010/main" val="364631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1"/>
          <p:cNvSpPr>
            <a:spLocks noGrp="1"/>
          </p:cNvSpPr>
          <p:nvPr>
            <p:ph type="title"/>
          </p:nvPr>
        </p:nvSpPr>
        <p:spPr>
          <a:xfrm>
            <a:off x="1768503" y="476672"/>
            <a:ext cx="7172200" cy="576064"/>
          </a:xfrm>
          <a:ln w="12700">
            <a:solidFill>
              <a:schemeClr val="tx1"/>
            </a:solidFill>
          </a:ln>
        </p:spPr>
        <p:txBody>
          <a:bodyPr>
            <a:noAutofit/>
          </a:bodyPr>
          <a:lstStyle/>
          <a:p>
            <a:pPr algn="ctr"/>
            <a:r>
              <a:rPr lang="sl-SI" sz="2600" dirty="0" smtClean="0"/>
              <a:t>KAKO DO POCENI DENARJA ZA RAST?</a:t>
            </a:r>
            <a:endParaRPr lang="sl-SI" sz="2600" dirty="0"/>
          </a:p>
        </p:txBody>
      </p:sp>
      <p:sp>
        <p:nvSpPr>
          <p:cNvPr id="4" name="Ograda besedila 3"/>
          <p:cNvSpPr txBox="1">
            <a:spLocks/>
          </p:cNvSpPr>
          <p:nvPr/>
        </p:nvSpPr>
        <p:spPr>
          <a:xfrm>
            <a:off x="1682195" y="1268760"/>
            <a:ext cx="7344816" cy="511256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sl-SI" sz="1800" b="1" dirty="0" smtClean="0"/>
              <a:t>Predlogi vladi za nove MSP</a:t>
            </a:r>
          </a:p>
          <a:p>
            <a:r>
              <a:rPr lang="sl-SI" sz="1800" dirty="0" smtClean="0"/>
              <a:t>•	Povečanje naložbenega potenciala DTK</a:t>
            </a:r>
          </a:p>
          <a:p>
            <a:r>
              <a:rPr lang="sl-SI" sz="1800" dirty="0" smtClean="0"/>
              <a:t>•	Dosledno spoštovanje MSP testa</a:t>
            </a:r>
          </a:p>
          <a:p>
            <a:r>
              <a:rPr lang="sl-SI" sz="1800" dirty="0" smtClean="0"/>
              <a:t>•	Večja podpora inovacijski in raziskovalni sferi</a:t>
            </a:r>
          </a:p>
          <a:p>
            <a:r>
              <a:rPr lang="sl-SI" sz="1800" dirty="0" smtClean="0"/>
              <a:t>•	Priprava instrumentov za povečanje množičnega financiranja</a:t>
            </a:r>
          </a:p>
          <a:p>
            <a:r>
              <a:rPr lang="sl-SI" sz="1800" dirty="0" smtClean="0"/>
              <a:t>•	Vzpostavitev platforme za začetno testiranje rešitev</a:t>
            </a:r>
          </a:p>
          <a:p>
            <a:r>
              <a:rPr lang="sl-SI" sz="1800" dirty="0" smtClean="0"/>
              <a:t>•	Podpora investicijskim posrednikom in konferencam</a:t>
            </a:r>
          </a:p>
          <a:p>
            <a:endParaRPr lang="sl-SI" sz="1800" dirty="0" smtClean="0"/>
          </a:p>
          <a:p>
            <a:r>
              <a:rPr lang="sl-SI" sz="1800" b="1" dirty="0" smtClean="0"/>
              <a:t>Predlogi vladi za vse MSP-je</a:t>
            </a:r>
          </a:p>
          <a:p>
            <a:r>
              <a:rPr lang="sl-SI" sz="1800" dirty="0" smtClean="0"/>
              <a:t>•	Ustanovitev službe za pomoč MSP-jem</a:t>
            </a:r>
          </a:p>
          <a:p>
            <a:r>
              <a:rPr lang="sl-SI" sz="1800" dirty="0" smtClean="0"/>
              <a:t>•	S sistemskimi ukrepi znižati perečo plačilno disciplino - STOP 	zlorabam  stečajne zakonodaje</a:t>
            </a:r>
          </a:p>
          <a:p>
            <a:r>
              <a:rPr lang="sl-SI" sz="1800" dirty="0" smtClean="0"/>
              <a:t>•	Odstraniti etiketo „stečaja“ s poštenih podjetnikov</a:t>
            </a:r>
          </a:p>
          <a:p>
            <a:r>
              <a:rPr lang="sl-SI" sz="1800" dirty="0" smtClean="0"/>
              <a:t>•	Večja promocija podjetništva v družbi</a:t>
            </a:r>
          </a:p>
          <a:p>
            <a:r>
              <a:rPr lang="sl-SI" sz="1800" dirty="0" smtClean="0"/>
              <a:t>•	Manjše upravne obremenitve pri poslovanju MSP</a:t>
            </a:r>
          </a:p>
          <a:p>
            <a:r>
              <a:rPr lang="sl-SI" sz="1800" dirty="0" smtClean="0"/>
              <a:t>•	100% davčna olajšava za </a:t>
            </a:r>
            <a:r>
              <a:rPr lang="sl-SI" sz="1800" dirty="0" err="1" smtClean="0"/>
              <a:t>reinvestiranje</a:t>
            </a:r>
            <a:r>
              <a:rPr lang="sl-SI" sz="1800" dirty="0" smtClean="0"/>
              <a:t> dobička</a:t>
            </a:r>
          </a:p>
          <a:p>
            <a:endParaRPr lang="sl-SI" sz="1800" dirty="0"/>
          </a:p>
        </p:txBody>
      </p:sp>
    </p:spTree>
    <p:extLst>
      <p:ext uri="{BB962C8B-B14F-4D97-AF65-F5344CB8AC3E}">
        <p14:creationId xmlns:p14="http://schemas.microsoft.com/office/powerpoint/2010/main" val="3453260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1"/>
          <p:cNvSpPr>
            <a:spLocks noGrp="1"/>
          </p:cNvSpPr>
          <p:nvPr>
            <p:ph type="title"/>
          </p:nvPr>
        </p:nvSpPr>
        <p:spPr>
          <a:xfrm>
            <a:off x="1792288" y="404664"/>
            <a:ext cx="7172200" cy="576064"/>
          </a:xfrm>
          <a:ln w="12700">
            <a:solidFill>
              <a:schemeClr val="tx1"/>
            </a:solidFill>
          </a:ln>
        </p:spPr>
        <p:txBody>
          <a:bodyPr vert="horz" lIns="91440" tIns="45720" rIns="91440" bIns="45720" rtlCol="0" anchor="b">
            <a:normAutofit/>
          </a:bodyPr>
          <a:lstStyle/>
          <a:p>
            <a:pPr algn="ctr"/>
            <a:r>
              <a:rPr lang="sl-SI" sz="2600" dirty="0" smtClean="0"/>
              <a:t>IZOBRAŽEVANJE, </a:t>
            </a:r>
            <a:r>
              <a:rPr lang="sl-SI" sz="2600" dirty="0"/>
              <a:t>VEŠČINE</a:t>
            </a:r>
          </a:p>
        </p:txBody>
      </p:sp>
      <p:sp>
        <p:nvSpPr>
          <p:cNvPr id="11" name="Ograda besedila 3"/>
          <p:cNvSpPr>
            <a:spLocks noGrp="1"/>
          </p:cNvSpPr>
          <p:nvPr>
            <p:ph type="body" sz="half" idx="2"/>
          </p:nvPr>
        </p:nvSpPr>
        <p:spPr>
          <a:xfrm>
            <a:off x="1691680" y="1556792"/>
            <a:ext cx="7172200" cy="3816424"/>
          </a:xfrm>
        </p:spPr>
        <p:txBody>
          <a:bodyPr>
            <a:normAutofit fontScale="92500" lnSpcReduction="20000"/>
          </a:bodyPr>
          <a:lstStyle/>
          <a:p>
            <a:pPr marL="342900" indent="-342900">
              <a:buFont typeface="Arial" panose="020B0604020202020204" pitchFamily="34" charset="0"/>
              <a:buChar char="•"/>
            </a:pPr>
            <a:r>
              <a:rPr lang="sl-SI" sz="2400" dirty="0" smtClean="0"/>
              <a:t>Zavod </a:t>
            </a:r>
            <a:r>
              <a:rPr lang="sl-SI" sz="2400" dirty="0"/>
              <a:t>za zaposlovanje RS in Sklad RS za </a:t>
            </a:r>
            <a:r>
              <a:rPr lang="sl-SI" sz="2400" dirty="0" smtClean="0"/>
              <a:t>štipendiranje </a:t>
            </a:r>
            <a:r>
              <a:rPr lang="sl-SI" sz="2400" dirty="0"/>
              <a:t>in razvoj kadrov morata denar </a:t>
            </a:r>
            <a:r>
              <a:rPr lang="sl-SI" sz="2400" dirty="0" smtClean="0"/>
              <a:t>	nameniti </a:t>
            </a:r>
            <a:r>
              <a:rPr lang="sl-SI" sz="2400" dirty="0"/>
              <a:t>usklajeno s konkretnimi potrebami </a:t>
            </a:r>
            <a:r>
              <a:rPr lang="sl-SI" sz="2400" dirty="0" smtClean="0"/>
              <a:t>	gospodarstva</a:t>
            </a:r>
            <a:r>
              <a:rPr lang="sl-SI" sz="2400" dirty="0"/>
              <a:t>, ki jih morata stalno </a:t>
            </a:r>
            <a:r>
              <a:rPr lang="sl-SI" sz="2400" dirty="0" smtClean="0"/>
              <a:t>preverjati.</a:t>
            </a:r>
          </a:p>
          <a:p>
            <a:endParaRPr lang="sl-SI" sz="2400" dirty="0"/>
          </a:p>
          <a:p>
            <a:pPr marL="342900" indent="-342900">
              <a:buFont typeface="Arial" panose="020B0604020202020204" pitchFamily="34" charset="0"/>
              <a:buChar char="•"/>
            </a:pPr>
            <a:r>
              <a:rPr lang="sl-SI" sz="2400" dirty="0" smtClean="0"/>
              <a:t>V </a:t>
            </a:r>
            <a:r>
              <a:rPr lang="sl-SI" sz="2400" dirty="0"/>
              <a:t>kurikulum </a:t>
            </a:r>
            <a:r>
              <a:rPr lang="sl-SI" sz="2400" dirty="0" smtClean="0"/>
              <a:t>šol, </a:t>
            </a:r>
            <a:r>
              <a:rPr lang="sl-SI" sz="2400" dirty="0"/>
              <a:t>od osnovne do </a:t>
            </a:r>
            <a:r>
              <a:rPr lang="sl-SI" sz="2400" dirty="0" smtClean="0"/>
              <a:t>fakultete, </a:t>
            </a:r>
            <a:r>
              <a:rPr lang="sl-SI" sz="2400" dirty="0"/>
              <a:t>bi 	</a:t>
            </a:r>
            <a:r>
              <a:rPr lang="sl-SI" sz="2400" dirty="0" smtClean="0"/>
              <a:t>morali  vpeljati </a:t>
            </a:r>
            <a:r>
              <a:rPr lang="sl-SI" sz="2400" dirty="0"/>
              <a:t>predmet </a:t>
            </a:r>
            <a:r>
              <a:rPr lang="sl-SI" sz="2400" dirty="0" smtClean="0"/>
              <a:t>podjetništvo.</a:t>
            </a:r>
          </a:p>
          <a:p>
            <a:endParaRPr lang="sl-SI" sz="2400" dirty="0" smtClean="0"/>
          </a:p>
          <a:p>
            <a:pPr marL="342900" indent="-342900">
              <a:buFont typeface="Arial" panose="020B0604020202020204" pitchFamily="34" charset="0"/>
              <a:buChar char="•"/>
            </a:pPr>
            <a:r>
              <a:rPr lang="sl-SI" sz="2400" dirty="0" smtClean="0"/>
              <a:t>Povečati sodelovanje med gospodarstvom in šolskim sistemom, tako da se čim več sodeluje </a:t>
            </a:r>
            <a:r>
              <a:rPr lang="sl-SI" sz="2400" smtClean="0"/>
              <a:t>na področju </a:t>
            </a:r>
            <a:r>
              <a:rPr lang="sl-SI" sz="2400" dirty="0" smtClean="0"/>
              <a:t>konkretnih izzivov in projektov: projektne in diplomske naloge, prakse, izmenjave itd.</a:t>
            </a:r>
            <a:endParaRPr lang="sl-SI" sz="2400" dirty="0"/>
          </a:p>
          <a:p>
            <a:endParaRPr lang="sl-SI" sz="2400" dirty="0"/>
          </a:p>
        </p:txBody>
      </p:sp>
    </p:spTree>
    <p:extLst>
      <p:ext uri="{BB962C8B-B14F-4D97-AF65-F5344CB8AC3E}">
        <p14:creationId xmlns:p14="http://schemas.microsoft.com/office/powerpoint/2010/main" val="3712910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1"/>
          <p:cNvSpPr>
            <a:spLocks noGrp="1"/>
          </p:cNvSpPr>
          <p:nvPr>
            <p:ph type="title"/>
          </p:nvPr>
        </p:nvSpPr>
        <p:spPr>
          <a:xfrm>
            <a:off x="1792288" y="404664"/>
            <a:ext cx="7172200" cy="576064"/>
          </a:xfrm>
          <a:ln w="12700">
            <a:solidFill>
              <a:schemeClr val="tx1"/>
            </a:solidFill>
          </a:ln>
        </p:spPr>
        <p:txBody>
          <a:bodyPr>
            <a:normAutofit/>
          </a:bodyPr>
          <a:lstStyle/>
          <a:p>
            <a:pPr algn="ctr"/>
            <a:r>
              <a:rPr lang="sl-SI" sz="2600" dirty="0"/>
              <a:t>INTERNACIONALIZACIJA</a:t>
            </a:r>
            <a:r>
              <a:rPr lang="sl-SI" dirty="0"/>
              <a:t> </a:t>
            </a:r>
            <a:r>
              <a:rPr lang="sl-SI" sz="2600" dirty="0" smtClean="0"/>
              <a:t>MSP-jev</a:t>
            </a:r>
            <a:endParaRPr lang="sl-SI" dirty="0"/>
          </a:p>
        </p:txBody>
      </p:sp>
      <p:sp>
        <p:nvSpPr>
          <p:cNvPr id="11" name="Ograda besedila 3"/>
          <p:cNvSpPr>
            <a:spLocks noGrp="1"/>
          </p:cNvSpPr>
          <p:nvPr>
            <p:ph type="body" sz="half" idx="2"/>
          </p:nvPr>
        </p:nvSpPr>
        <p:spPr>
          <a:xfrm>
            <a:off x="1763688" y="1556792"/>
            <a:ext cx="7172200" cy="4248472"/>
          </a:xfrm>
        </p:spPr>
        <p:txBody>
          <a:bodyPr vert="horz" lIns="91440" tIns="45720" rIns="91440" bIns="45720" rtlCol="0">
            <a:normAutofit/>
          </a:bodyPr>
          <a:lstStyle/>
          <a:p>
            <a:endParaRPr lang="sl-SI" sz="2400" dirty="0"/>
          </a:p>
          <a:p>
            <a:r>
              <a:rPr lang="sl-SI" sz="2400" dirty="0"/>
              <a:t>•	Okrepitev podporne mreže specifičnim oblikam </a:t>
            </a:r>
            <a:r>
              <a:rPr lang="sl-SI" sz="2400" dirty="0" smtClean="0"/>
              <a:t>	nastopa MSP-jev v </a:t>
            </a:r>
            <a:r>
              <a:rPr lang="sl-SI" sz="2400" dirty="0"/>
              <a:t>tujini (sejmi v tujini, skupni </a:t>
            </a:r>
            <a:r>
              <a:rPr lang="sl-SI" sz="2400" dirty="0" smtClean="0"/>
              <a:t>	nastopi </a:t>
            </a:r>
            <a:r>
              <a:rPr lang="sl-SI" sz="2400" dirty="0"/>
              <a:t>na tujih trgih)</a:t>
            </a:r>
          </a:p>
          <a:p>
            <a:endParaRPr lang="sl-SI" sz="2400" dirty="0"/>
          </a:p>
          <a:p>
            <a:r>
              <a:rPr lang="sl-SI" sz="2400" dirty="0"/>
              <a:t>•	Pomoč uveljavljenih podjetij pri vstopanju </a:t>
            </a:r>
            <a:endParaRPr lang="sl-SI" sz="2400" dirty="0" smtClean="0"/>
          </a:p>
          <a:p>
            <a:r>
              <a:rPr lang="sl-SI" sz="2400" dirty="0"/>
              <a:t>	</a:t>
            </a:r>
            <a:r>
              <a:rPr lang="sl-SI" sz="2400" dirty="0" smtClean="0"/>
              <a:t>MSP-jev </a:t>
            </a:r>
            <a:r>
              <a:rPr lang="sl-SI" sz="2400" dirty="0"/>
              <a:t>na nove trge </a:t>
            </a:r>
            <a:r>
              <a:rPr lang="sl-SI" sz="2400" dirty="0" smtClean="0"/>
              <a:t>(</a:t>
            </a:r>
            <a:r>
              <a:rPr lang="sl-SI" sz="2400" dirty="0"/>
              <a:t>mentorski programi</a:t>
            </a:r>
            <a:r>
              <a:rPr lang="sl-SI" sz="2400" dirty="0" smtClean="0"/>
              <a:t>)</a:t>
            </a:r>
          </a:p>
          <a:p>
            <a:endParaRPr lang="sl-SI" sz="2400" dirty="0"/>
          </a:p>
          <a:p>
            <a:pPr marL="342900" indent="-342900">
              <a:buFont typeface="Arial" panose="020B0604020202020204" pitchFamily="34" charset="0"/>
              <a:buChar char="•"/>
            </a:pPr>
            <a:r>
              <a:rPr lang="sl-SI" sz="2400" dirty="0" smtClean="0"/>
              <a:t>        Vzpostavitev portala proizvajalci – trgovski agenti   	na nivoju Slovenije </a:t>
            </a:r>
          </a:p>
          <a:p>
            <a:pPr lvl="1"/>
            <a:endParaRPr lang="sl-SI" sz="2400" dirty="0" smtClean="0"/>
          </a:p>
          <a:p>
            <a:pPr lvl="1"/>
            <a:endParaRPr lang="sl-SI" sz="2200" dirty="0" smtClean="0"/>
          </a:p>
          <a:p>
            <a:endParaRPr lang="sl-SI" sz="2400" dirty="0"/>
          </a:p>
          <a:p>
            <a:pPr marL="800100" lvl="1" indent="-342900">
              <a:buFont typeface="Arial" panose="020B0604020202020204" pitchFamily="34" charset="0"/>
              <a:buChar char="•"/>
            </a:pPr>
            <a:endParaRPr lang="sl-SI" sz="2200" dirty="0"/>
          </a:p>
          <a:p>
            <a:endParaRPr lang="sl-SI" sz="2400" dirty="0"/>
          </a:p>
        </p:txBody>
      </p:sp>
    </p:spTree>
    <p:extLst>
      <p:ext uri="{BB962C8B-B14F-4D97-AF65-F5344CB8AC3E}">
        <p14:creationId xmlns:p14="http://schemas.microsoft.com/office/powerpoint/2010/main" val="103505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grada besedila 3"/>
          <p:cNvSpPr>
            <a:spLocks noGrp="1"/>
          </p:cNvSpPr>
          <p:nvPr>
            <p:ph type="body" sz="half" idx="2"/>
          </p:nvPr>
        </p:nvSpPr>
        <p:spPr>
          <a:xfrm>
            <a:off x="1792288" y="1196752"/>
            <a:ext cx="7172200" cy="5184576"/>
          </a:xfrm>
        </p:spPr>
        <p:txBody>
          <a:bodyPr>
            <a:normAutofit fontScale="92500" lnSpcReduction="20000"/>
          </a:bodyPr>
          <a:lstStyle/>
          <a:p>
            <a:pPr algn="ctr"/>
            <a:r>
              <a:rPr lang="sl-SI" sz="2400" b="1" dirty="0"/>
              <a:t>POTREBNA JE CELOTA UKREPOV ZA PREPREČEVANJE SIVE IN ČRNE EKONOMIJE</a:t>
            </a:r>
          </a:p>
          <a:p>
            <a:endParaRPr lang="sl-SI" sz="1800" dirty="0"/>
          </a:p>
          <a:p>
            <a:r>
              <a:rPr lang="sl-SI" sz="2400" dirty="0" smtClean="0"/>
              <a:t>1. 	Ker </a:t>
            </a:r>
            <a:r>
              <a:rPr lang="sl-SI" sz="2400" dirty="0"/>
              <a:t>je zmanjševanje sive ekonomije »timsko delo« med državo in davčnimi zavezanci, od Vlade pričakujemo, da bo javnosti  predložila pred obravnavo Zakona o potrjevanju računov celotni paket ukrepov za preprečevanje sive ekonomije, ki so ga države, v katerih uspešno preganjajo sivo /in črno/ ekonomijo sprejele pred ali hkrati z uvedbo davčnih blagajn. Te so namreč le eden od ukrepov, zato so nujno potrebni </a:t>
            </a:r>
            <a:r>
              <a:rPr lang="sl-SI" sz="2400" dirty="0" smtClean="0"/>
              <a:t>tudi </a:t>
            </a:r>
            <a:r>
              <a:rPr lang="sl-SI" sz="2400" dirty="0"/>
              <a:t>drugi ukrepi,  kot na primer zmanjšanje splošne stopnje DDV za 1 odstotno </a:t>
            </a:r>
            <a:r>
              <a:rPr lang="sl-SI" sz="2400" dirty="0" smtClean="0"/>
              <a:t>točko. </a:t>
            </a:r>
          </a:p>
          <a:p>
            <a:endParaRPr lang="sl-SI" sz="2400" dirty="0" smtClean="0"/>
          </a:p>
          <a:p>
            <a:r>
              <a:rPr lang="sl-SI" sz="2400" dirty="0" smtClean="0"/>
              <a:t>2. 	Ob uvedbi davčnih blagajn je potrebno uvesti tudi postopno  administrativno razbremenitev podjetnikov (dematerializacija računov ipd.) in transparentnost inšpekcijskih postopkov (kratek, praktičen opis pregleda po področjih po litovskem vzoru).</a:t>
            </a:r>
            <a:endParaRPr lang="sl-SI" sz="2400" dirty="0"/>
          </a:p>
        </p:txBody>
      </p:sp>
      <p:sp>
        <p:nvSpPr>
          <p:cNvPr id="4" name="Naslov 1"/>
          <p:cNvSpPr>
            <a:spLocks noGrp="1"/>
          </p:cNvSpPr>
          <p:nvPr>
            <p:ph type="title"/>
          </p:nvPr>
        </p:nvSpPr>
        <p:spPr>
          <a:xfrm>
            <a:off x="1792288" y="404813"/>
            <a:ext cx="7172325" cy="576262"/>
          </a:xfrm>
          <a:ln w="12700">
            <a:solidFill>
              <a:schemeClr val="tx1"/>
            </a:solidFill>
          </a:ln>
        </p:spPr>
        <p:txBody>
          <a:bodyPr>
            <a:normAutofit/>
          </a:bodyPr>
          <a:lstStyle/>
          <a:p>
            <a:pPr algn="ctr"/>
            <a:r>
              <a:rPr lang="sl-SI" sz="2600" dirty="0" smtClean="0"/>
              <a:t>DAVČNE BLAGAJNE (1) </a:t>
            </a:r>
            <a:endParaRPr lang="sl-SI" sz="2600" dirty="0"/>
          </a:p>
        </p:txBody>
      </p:sp>
    </p:spTree>
    <p:extLst>
      <p:ext uri="{BB962C8B-B14F-4D97-AF65-F5344CB8AC3E}">
        <p14:creationId xmlns:p14="http://schemas.microsoft.com/office/powerpoint/2010/main" val="3190927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grada besedila 3"/>
          <p:cNvSpPr>
            <a:spLocks noGrp="1"/>
          </p:cNvSpPr>
          <p:nvPr>
            <p:ph type="body" sz="half" idx="2"/>
          </p:nvPr>
        </p:nvSpPr>
        <p:spPr>
          <a:xfrm>
            <a:off x="1763688" y="1484784"/>
            <a:ext cx="7172200" cy="4824536"/>
          </a:xfrm>
        </p:spPr>
        <p:txBody>
          <a:bodyPr>
            <a:noAutofit/>
          </a:bodyPr>
          <a:lstStyle/>
          <a:p>
            <a:r>
              <a:rPr lang="sl-SI" sz="2200" dirty="0"/>
              <a:t>3.	V kratkem času - od 1.7.2013 do 31. 1. 2015 se je dvakrat spremenila zakonodaja, ki določa način evidentiranja gotovinskega prometa. Na podlagi zadnje spremembe od </a:t>
            </a:r>
            <a:r>
              <a:rPr lang="sl-SI" sz="2200" dirty="0" err="1" smtClean="0"/>
              <a:t>31.januarja</a:t>
            </a:r>
            <a:r>
              <a:rPr lang="sl-SI" sz="2200" dirty="0" smtClean="0"/>
              <a:t> </a:t>
            </a:r>
            <a:r>
              <a:rPr lang="sl-SI" sz="2200" dirty="0"/>
              <a:t>2015 dalje so v Sloveniji že uvedene »virtualne davčne blagajne«, saj je možno evidentiranje prometa le s pomočjo računalniških naprav ali elektronskih blagajn, ki vsebujejo revizijsko sled.  Od tega dne je omogočeno ročno izdajanje računov le iz vezane knjige računov, ki jo je davčni zavezanec dolžan pred prvo uporabo potrditi pri FURS-u. </a:t>
            </a:r>
          </a:p>
          <a:p>
            <a:endParaRPr lang="sl-SI" sz="2200" dirty="0"/>
          </a:p>
          <a:p>
            <a:r>
              <a:rPr lang="sl-SI" sz="2200" dirty="0"/>
              <a:t>4. </a:t>
            </a:r>
            <a:r>
              <a:rPr lang="sl-SI" sz="2200" dirty="0" smtClean="0"/>
              <a:t>	Naša </a:t>
            </a:r>
            <a:r>
              <a:rPr lang="sl-SI" sz="2200" dirty="0"/>
              <a:t>zahteva </a:t>
            </a:r>
            <a:r>
              <a:rPr lang="sl-SI" sz="2200" dirty="0" smtClean="0"/>
              <a:t>je tudi, </a:t>
            </a:r>
            <a:r>
              <a:rPr lang="sl-SI" sz="2200" dirty="0"/>
              <a:t>da </a:t>
            </a:r>
            <a:r>
              <a:rPr lang="sl-SI" sz="2200" dirty="0" smtClean="0"/>
              <a:t>država </a:t>
            </a:r>
            <a:r>
              <a:rPr lang="sl-SI" sz="2200" dirty="0"/>
              <a:t>maksimalno </a:t>
            </a:r>
            <a:r>
              <a:rPr lang="sl-SI" sz="2200" dirty="0" smtClean="0"/>
              <a:t>možno, </a:t>
            </a:r>
            <a:r>
              <a:rPr lang="sl-SI" sz="2200" dirty="0"/>
              <a:t>glede na naravo </a:t>
            </a:r>
            <a:r>
              <a:rPr lang="sl-SI" sz="2200" dirty="0" smtClean="0"/>
              <a:t>investicije, </a:t>
            </a:r>
            <a:r>
              <a:rPr lang="sl-SI" sz="2200" dirty="0"/>
              <a:t>krije </a:t>
            </a:r>
            <a:r>
              <a:rPr lang="sl-SI" sz="2200" dirty="0" smtClean="0"/>
              <a:t>stroške </a:t>
            </a:r>
            <a:r>
              <a:rPr lang="sl-SI" sz="2200" dirty="0"/>
              <a:t>uvedbe blagajn za vse zavezance.</a:t>
            </a:r>
          </a:p>
        </p:txBody>
      </p:sp>
      <p:sp>
        <p:nvSpPr>
          <p:cNvPr id="4" name="Naslov 1"/>
          <p:cNvSpPr>
            <a:spLocks noGrp="1"/>
          </p:cNvSpPr>
          <p:nvPr>
            <p:ph type="title"/>
          </p:nvPr>
        </p:nvSpPr>
        <p:spPr>
          <a:xfrm>
            <a:off x="1792288" y="404813"/>
            <a:ext cx="7172325" cy="576262"/>
          </a:xfrm>
          <a:ln w="12700">
            <a:solidFill>
              <a:schemeClr val="tx1"/>
            </a:solidFill>
          </a:ln>
        </p:spPr>
        <p:txBody>
          <a:bodyPr>
            <a:normAutofit/>
          </a:bodyPr>
          <a:lstStyle/>
          <a:p>
            <a:pPr algn="ctr"/>
            <a:r>
              <a:rPr lang="sl-SI" sz="2600" dirty="0" smtClean="0"/>
              <a:t>DAVČNE BLAGAJNE (2) </a:t>
            </a:r>
            <a:endParaRPr lang="sl-SI" sz="2600" dirty="0"/>
          </a:p>
        </p:txBody>
      </p:sp>
    </p:spTree>
    <p:extLst>
      <p:ext uri="{BB962C8B-B14F-4D97-AF65-F5344CB8AC3E}">
        <p14:creationId xmlns:p14="http://schemas.microsoft.com/office/powerpoint/2010/main" val="3659707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grada besedila 3"/>
          <p:cNvSpPr>
            <a:spLocks noGrp="1"/>
          </p:cNvSpPr>
          <p:nvPr>
            <p:ph type="body" sz="half" idx="2"/>
          </p:nvPr>
        </p:nvSpPr>
        <p:spPr>
          <a:xfrm>
            <a:off x="1763688" y="1124744"/>
            <a:ext cx="7172200" cy="5184576"/>
          </a:xfrm>
        </p:spPr>
        <p:txBody>
          <a:bodyPr>
            <a:normAutofit lnSpcReduction="10000"/>
          </a:bodyPr>
          <a:lstStyle/>
          <a:p>
            <a:pPr algn="ctr"/>
            <a:r>
              <a:rPr lang="sl-SI" sz="2200" b="1" dirty="0" smtClean="0"/>
              <a:t>DOLOČITEV </a:t>
            </a:r>
            <a:r>
              <a:rPr lang="sl-SI" sz="2200" b="1" dirty="0"/>
              <a:t>DOHODKOVNE MEJE ZA MOŽNOST ROČNEGA EVIDENTIRANJA GOTOVINSKEGA PROMETA </a:t>
            </a:r>
          </a:p>
          <a:p>
            <a:endParaRPr lang="sl-SI" sz="1700" dirty="0" smtClean="0"/>
          </a:p>
          <a:p>
            <a:r>
              <a:rPr lang="sl-SI" sz="2200" dirty="0" smtClean="0"/>
              <a:t>5.	Nujno </a:t>
            </a:r>
            <a:r>
              <a:rPr lang="sl-SI" sz="2200" dirty="0"/>
              <a:t>potrebno je določiti tudi prihodkovno mejo, do katere bi najmanjši davčni zavezanci lahko tudi v bodoče  izstavljali »ročne račune« iz vezane knjige računov (na primer do 6.000 evrov letnega prometa). </a:t>
            </a:r>
            <a:endParaRPr lang="sl-SI" sz="2200" dirty="0" smtClean="0"/>
          </a:p>
          <a:p>
            <a:pPr marL="342900" indent="-342900">
              <a:buAutoNum type="arabicPeriod" startAt="5"/>
            </a:pPr>
            <a:endParaRPr lang="sl-SI" sz="1700" dirty="0"/>
          </a:p>
          <a:p>
            <a:pPr algn="ctr"/>
            <a:r>
              <a:rPr lang="sl-SI" sz="2200" b="1" dirty="0"/>
              <a:t>OBVEZNO TESTNO DELOVANJE INFORMACIJSKEGA SISTEMA PRI </a:t>
            </a:r>
            <a:r>
              <a:rPr lang="sl-SI" sz="2200" b="1" dirty="0" smtClean="0"/>
              <a:t>FURS-u </a:t>
            </a:r>
            <a:r>
              <a:rPr lang="sl-SI" sz="2200" b="1" dirty="0"/>
              <a:t>IN PRI DAVČNIH </a:t>
            </a:r>
            <a:r>
              <a:rPr lang="sl-SI" sz="2200" b="1" dirty="0" smtClean="0"/>
              <a:t>ZAVEZANCIH</a:t>
            </a:r>
          </a:p>
          <a:p>
            <a:endParaRPr lang="sl-SI" sz="1700" dirty="0"/>
          </a:p>
          <a:p>
            <a:r>
              <a:rPr lang="sl-SI" sz="2200" dirty="0" smtClean="0"/>
              <a:t>6.</a:t>
            </a:r>
            <a:r>
              <a:rPr lang="sl-SI" sz="2200" dirty="0"/>
              <a:t>	Pred nameravanim prehodom na on-line sistem davčnih blagajn, bi moral FURS nadgraditi svoj informacijski sistem ,  ga popolnoma testirati in </a:t>
            </a:r>
            <a:r>
              <a:rPr lang="sl-SI" sz="2200" b="1" dirty="0"/>
              <a:t>usposobiti za nemoteno uporabo ter in šele nato vzpostaviti on-line povezavo </a:t>
            </a:r>
            <a:r>
              <a:rPr lang="sl-SI" sz="2200" dirty="0"/>
              <a:t>z davčnimi zavezanci, če bi bilo to sploh še </a:t>
            </a:r>
            <a:r>
              <a:rPr lang="sl-SI" sz="2200" dirty="0" smtClean="0"/>
              <a:t>potrebno</a:t>
            </a:r>
            <a:r>
              <a:rPr lang="sl-SI" sz="2200" dirty="0"/>
              <a:t>.</a:t>
            </a:r>
          </a:p>
          <a:p>
            <a:endParaRPr lang="sl-SI" sz="1700" dirty="0"/>
          </a:p>
        </p:txBody>
      </p:sp>
      <p:sp>
        <p:nvSpPr>
          <p:cNvPr id="4" name="Naslov 1"/>
          <p:cNvSpPr>
            <a:spLocks noGrp="1"/>
          </p:cNvSpPr>
          <p:nvPr>
            <p:ph type="title"/>
          </p:nvPr>
        </p:nvSpPr>
        <p:spPr>
          <a:xfrm>
            <a:off x="1792288" y="404813"/>
            <a:ext cx="7172325" cy="576262"/>
          </a:xfrm>
          <a:ln w="12700">
            <a:solidFill>
              <a:schemeClr val="tx1"/>
            </a:solidFill>
          </a:ln>
        </p:spPr>
        <p:txBody>
          <a:bodyPr>
            <a:normAutofit/>
          </a:bodyPr>
          <a:lstStyle/>
          <a:p>
            <a:pPr algn="ctr"/>
            <a:r>
              <a:rPr lang="sl-SI" sz="2600" dirty="0" smtClean="0"/>
              <a:t>DAVČNE BLAGAJNE (3) </a:t>
            </a:r>
            <a:endParaRPr lang="sl-SI" sz="2600" dirty="0"/>
          </a:p>
        </p:txBody>
      </p:sp>
    </p:spTree>
    <p:extLst>
      <p:ext uri="{BB962C8B-B14F-4D97-AF65-F5344CB8AC3E}">
        <p14:creationId xmlns:p14="http://schemas.microsoft.com/office/powerpoint/2010/main" val="2321430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grada besedila 3"/>
          <p:cNvSpPr>
            <a:spLocks noGrp="1"/>
          </p:cNvSpPr>
          <p:nvPr>
            <p:ph type="body" sz="half" idx="2"/>
          </p:nvPr>
        </p:nvSpPr>
        <p:spPr>
          <a:xfrm>
            <a:off x="1763688" y="1124744"/>
            <a:ext cx="7172200" cy="5184576"/>
          </a:xfrm>
        </p:spPr>
        <p:txBody>
          <a:bodyPr>
            <a:normAutofit lnSpcReduction="10000"/>
          </a:bodyPr>
          <a:lstStyle/>
          <a:p>
            <a:endParaRPr lang="sl-SI" sz="1700" dirty="0"/>
          </a:p>
          <a:p>
            <a:r>
              <a:rPr lang="sl-SI" sz="2200" dirty="0"/>
              <a:t>7.	Davčna uprava bi morala  tudi davčnim zavezancem omogočiti poskusno delovanje on-line davčnih blagajn vsaj nekaj mesecev pred začetkom izvajanja kaznovalne politike. </a:t>
            </a:r>
          </a:p>
          <a:p>
            <a:endParaRPr lang="sl-SI" sz="1700" dirty="0"/>
          </a:p>
          <a:p>
            <a:pPr algn="ctr"/>
            <a:r>
              <a:rPr lang="sl-SI" sz="2200" b="1" dirty="0" smtClean="0"/>
              <a:t>OBVEZENA PRIPRAVA PREDLOGOV  VSEH PODZAKONSKIH AKTOV PRED SPREJEMOM ZAKONA O POTRJEVANJU RAČUNOV V DRŽAVNEM ZBORU</a:t>
            </a:r>
            <a:endParaRPr lang="sl-SI" sz="2200" dirty="0" smtClean="0"/>
          </a:p>
          <a:p>
            <a:endParaRPr lang="sl-SI" sz="1700" dirty="0" smtClean="0"/>
          </a:p>
          <a:p>
            <a:r>
              <a:rPr lang="sl-SI" sz="2200" dirty="0"/>
              <a:t>8.	Izkušnje kažejo, da Vlada oz. ustrezna ministrstva v podzakonske akte vključujejo rešitve, ki bi jih moral vsebovati zakon – vse to zato, da se glede določenih rešitev, ki morda ne bi bile sprejete,  izognejo parlamentarni obravnavi. Zato predlagamo, da sta podana Zakon in podzakonski akti hkrati v javno obravnavo. </a:t>
            </a:r>
          </a:p>
          <a:p>
            <a:endParaRPr lang="sl-SI" sz="1700" dirty="0"/>
          </a:p>
          <a:p>
            <a:endParaRPr lang="sl-SI" sz="1700" dirty="0"/>
          </a:p>
        </p:txBody>
      </p:sp>
      <p:sp>
        <p:nvSpPr>
          <p:cNvPr id="4" name="Naslov 1"/>
          <p:cNvSpPr>
            <a:spLocks noGrp="1"/>
          </p:cNvSpPr>
          <p:nvPr>
            <p:ph type="title"/>
          </p:nvPr>
        </p:nvSpPr>
        <p:spPr>
          <a:xfrm>
            <a:off x="1792288" y="404813"/>
            <a:ext cx="7172325" cy="576262"/>
          </a:xfrm>
          <a:ln w="12700">
            <a:solidFill>
              <a:schemeClr val="tx1"/>
            </a:solidFill>
          </a:ln>
        </p:spPr>
        <p:txBody>
          <a:bodyPr>
            <a:normAutofit/>
          </a:bodyPr>
          <a:lstStyle/>
          <a:p>
            <a:pPr algn="ctr"/>
            <a:r>
              <a:rPr lang="sl-SI" sz="2600" dirty="0" smtClean="0"/>
              <a:t>DAVČNE BLAGAJNE (4) </a:t>
            </a:r>
            <a:endParaRPr lang="sl-SI" sz="2600" dirty="0"/>
          </a:p>
        </p:txBody>
      </p:sp>
    </p:spTree>
    <p:extLst>
      <p:ext uri="{BB962C8B-B14F-4D97-AF65-F5344CB8AC3E}">
        <p14:creationId xmlns:p14="http://schemas.microsoft.com/office/powerpoint/2010/main" val="4062894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Users\Maja\Desktop\VETER\2-konf-ms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540" y="-3608"/>
            <a:ext cx="7575460" cy="11310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Predmet 2"/>
          <p:cNvGraphicFramePr>
            <a:graphicFrameLocks noChangeAspect="1"/>
          </p:cNvGraphicFramePr>
          <p:nvPr>
            <p:extLst>
              <p:ext uri="{D42A27DB-BD31-4B8C-83A1-F6EECF244321}">
                <p14:modId xmlns:p14="http://schemas.microsoft.com/office/powerpoint/2010/main" val="769256914"/>
              </p:ext>
            </p:extLst>
          </p:nvPr>
        </p:nvGraphicFramePr>
        <p:xfrm>
          <a:off x="1907704" y="1127483"/>
          <a:ext cx="6585308" cy="5268247"/>
        </p:xfrm>
        <a:graphic>
          <a:graphicData uri="http://schemas.openxmlformats.org/presentationml/2006/ole">
            <mc:AlternateContent xmlns:mc="http://schemas.openxmlformats.org/markup-compatibility/2006">
              <mc:Choice xmlns:v="urn:schemas-microsoft-com:vml" Requires="v">
                <p:oleObj spid="_x0000_s1044" name="Acrobat Document" r:id="rId4" imgW="27003172" imgH="21602700" progId="AcroExch.Document.11">
                  <p:embed/>
                </p:oleObj>
              </mc:Choice>
              <mc:Fallback>
                <p:oleObj name="Acrobat Document" r:id="rId4" imgW="27003172" imgH="21602700" progId="AcroExch.Document.11">
                  <p:embed/>
                  <p:pic>
                    <p:nvPicPr>
                      <p:cNvPr id="0" name=""/>
                      <p:cNvPicPr/>
                      <p:nvPr/>
                    </p:nvPicPr>
                    <p:blipFill>
                      <a:blip r:embed="rId5"/>
                      <a:stretch>
                        <a:fillRect/>
                      </a:stretch>
                    </p:blipFill>
                    <p:spPr>
                      <a:xfrm>
                        <a:off x="1907704" y="1127483"/>
                        <a:ext cx="6585308" cy="5268247"/>
                      </a:xfrm>
                      <a:prstGeom prst="rect">
                        <a:avLst/>
                      </a:prstGeom>
                    </p:spPr>
                  </p:pic>
                </p:oleObj>
              </mc:Fallback>
            </mc:AlternateContent>
          </a:graphicData>
        </a:graphic>
      </p:graphicFrame>
    </p:spTree>
    <p:extLst>
      <p:ext uri="{BB962C8B-B14F-4D97-AF65-F5344CB8AC3E}">
        <p14:creationId xmlns:p14="http://schemas.microsoft.com/office/powerpoint/2010/main" val="3626707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dstavitev19">
  <a:themeElements>
    <a:clrScheme name="Po meri 9">
      <a:dk1>
        <a:srgbClr val="000000"/>
      </a:dk1>
      <a:lt1>
        <a:srgbClr val="FFFFFF"/>
      </a:lt1>
      <a:dk2>
        <a:srgbClr val="000000"/>
      </a:dk2>
      <a:lt2>
        <a:srgbClr val="808080"/>
      </a:lt2>
      <a:accent1>
        <a:srgbClr val="E0FF84"/>
      </a:accent1>
      <a:accent2>
        <a:srgbClr val="009900"/>
      </a:accent2>
      <a:accent3>
        <a:srgbClr val="FFFFFF"/>
      </a:accent3>
      <a:accent4>
        <a:srgbClr val="000000"/>
      </a:accent4>
      <a:accent5>
        <a:srgbClr val="EFFFC1"/>
      </a:accent5>
      <a:accent6>
        <a:srgbClr val="008000"/>
      </a:accent6>
      <a:hlink>
        <a:srgbClr val="006600"/>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dstavitev19">
  <a:themeElements>
    <a:clrScheme name="Po meri 9">
      <a:dk1>
        <a:srgbClr val="000000"/>
      </a:dk1>
      <a:lt1>
        <a:srgbClr val="FFFFFF"/>
      </a:lt1>
      <a:dk2>
        <a:srgbClr val="000000"/>
      </a:dk2>
      <a:lt2>
        <a:srgbClr val="808080"/>
      </a:lt2>
      <a:accent1>
        <a:srgbClr val="E0FF84"/>
      </a:accent1>
      <a:accent2>
        <a:srgbClr val="009900"/>
      </a:accent2>
      <a:accent3>
        <a:srgbClr val="FFFFFF"/>
      </a:accent3>
      <a:accent4>
        <a:srgbClr val="000000"/>
      </a:accent4>
      <a:accent5>
        <a:srgbClr val="EFFFC1"/>
      </a:accent5>
      <a:accent6>
        <a:srgbClr val="008000"/>
      </a:accent6>
      <a:hlink>
        <a:srgbClr val="006600"/>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Predstavitev19</Template>
  <TotalTime>240</TotalTime>
  <Words>108</Words>
  <Application>Microsoft Office PowerPoint</Application>
  <PresentationFormat>Diaprojekcija na zaslonu (4:3)</PresentationFormat>
  <Paragraphs>65</Paragraphs>
  <Slides>9</Slides>
  <Notes>0</Notes>
  <HiddenSlides>0</HiddenSlides>
  <MMClips>0</MMClips>
  <ScaleCrop>false</ScaleCrop>
  <HeadingPairs>
    <vt:vector size="8" baseType="variant">
      <vt:variant>
        <vt:lpstr>Uporabljene pisave</vt:lpstr>
      </vt:variant>
      <vt:variant>
        <vt:i4>2</vt:i4>
      </vt:variant>
      <vt:variant>
        <vt:lpstr>Tema</vt:lpstr>
      </vt:variant>
      <vt:variant>
        <vt:i4>2</vt:i4>
      </vt:variant>
      <vt:variant>
        <vt:lpstr>Vdelani OLE strežniki</vt:lpstr>
      </vt:variant>
      <vt:variant>
        <vt:i4>1</vt:i4>
      </vt:variant>
      <vt:variant>
        <vt:lpstr>Naslovi diapozitivov</vt:lpstr>
      </vt:variant>
      <vt:variant>
        <vt:i4>9</vt:i4>
      </vt:variant>
    </vt:vector>
  </HeadingPairs>
  <TitlesOfParts>
    <vt:vector size="14" baseType="lpstr">
      <vt:lpstr>Arial</vt:lpstr>
      <vt:lpstr>Calibri</vt:lpstr>
      <vt:lpstr>Predstavitev19</vt:lpstr>
      <vt:lpstr>1_Predstavitev19</vt:lpstr>
      <vt:lpstr>Acrobat Document</vt:lpstr>
      <vt:lpstr>PowerPointova predstavitev</vt:lpstr>
      <vt:lpstr>KAKO DO POCENI DENARJA ZA RAST?</vt:lpstr>
      <vt:lpstr>IZOBRAŽEVANJE, VEŠČINE</vt:lpstr>
      <vt:lpstr>INTERNACIONALIZACIJA MSP-jev</vt:lpstr>
      <vt:lpstr>DAVČNE BLAGAJNE (1) </vt:lpstr>
      <vt:lpstr>DAVČNE BLAGAJNE (2) </vt:lpstr>
      <vt:lpstr>DAVČNE BLAGAJNE (3) </vt:lpstr>
      <vt:lpstr>DAVČNE BLAGAJNE (4) </vt:lpstr>
      <vt:lpstr>PowerPointova predstavitev</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Maja Kalaš</dc:creator>
  <cp:lastModifiedBy>Vida Kozar</cp:lastModifiedBy>
  <cp:revision>22</cp:revision>
  <dcterms:created xsi:type="dcterms:W3CDTF">2015-04-10T13:27:05Z</dcterms:created>
  <dcterms:modified xsi:type="dcterms:W3CDTF">2015-04-16T10:18:18Z</dcterms:modified>
</cp:coreProperties>
</file>